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8" r:id="rId3"/>
    <p:sldId id="259" r:id="rId4"/>
    <p:sldId id="260" r:id="rId5"/>
    <p:sldId id="264" r:id="rId6"/>
    <p:sldId id="261" r:id="rId7"/>
    <p:sldId id="257" r:id="rId8"/>
    <p:sldId id="262" r:id="rId9"/>
    <p:sldId id="263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07.11.2018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07.11.2018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07.11.2018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07.11.2018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07.11.2018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07.11.2018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07.11.2018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Технология организации действий контроля и оценки на уроках математики в «фазе запуска»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err="1" smtClean="0"/>
              <a:t>Лилуашвили</a:t>
            </a:r>
            <a:r>
              <a:rPr lang="ru-RU" dirty="0" smtClean="0"/>
              <a:t> Т.Л.</a:t>
            </a:r>
          </a:p>
          <a:p>
            <a:r>
              <a:rPr lang="ru-RU" dirty="0" smtClean="0"/>
              <a:t>МАОУ «СОШ № 55» </a:t>
            </a:r>
            <a:r>
              <a:rPr lang="ru-RU" smtClean="0"/>
              <a:t>г.Перми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Рисунок 2"/>
          <p:cNvPicPr>
            <a:picLocks noChangeAspect="1" noChangeArrowheads="1"/>
          </p:cNvPicPr>
          <p:nvPr/>
        </p:nvPicPr>
        <p:blipFill>
          <a:blip r:embed="rId2" cstate="print">
            <a:lum bright="-40000" contrast="80000"/>
          </a:blip>
          <a:srcRect/>
          <a:stretch>
            <a:fillRect/>
          </a:stretch>
        </p:blipFill>
        <p:spPr bwMode="auto">
          <a:xfrm>
            <a:off x="285720" y="571480"/>
            <a:ext cx="8215370" cy="3786214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3571868" y="4929198"/>
          <a:ext cx="4929222" cy="1357322"/>
        </p:xfrm>
        <a:graphic>
          <a:graphicData uri="http://schemas.openxmlformats.org/drawingml/2006/table">
            <a:tbl>
              <a:tblPr/>
              <a:tblGrid>
                <a:gridCol w="2372268"/>
                <a:gridCol w="2556954"/>
              </a:tblGrid>
              <a:tr h="67866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1 класс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2 класс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78661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Times New Roman"/>
                          <a:cs typeface="Times New Roman"/>
                        </a:rPr>
                        <a:t>1А, 1Б, 3А, 3Б, …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857224" y="571480"/>
          <a:ext cx="6858049" cy="2000265"/>
        </p:xfrm>
        <a:graphic>
          <a:graphicData uri="http://schemas.openxmlformats.org/drawingml/2006/table">
            <a:tbl>
              <a:tblPr/>
              <a:tblGrid>
                <a:gridCol w="798334"/>
                <a:gridCol w="3153016"/>
                <a:gridCol w="716962"/>
                <a:gridCol w="814462"/>
                <a:gridCol w="1375275"/>
              </a:tblGrid>
              <a:tr h="1200159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№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заданий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Критерии,  тематика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Моя оценка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Оценка учителя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Согласованная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оценка: моя и учителя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005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Счет с помощью числовой  прямой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005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1Б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………………………….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857224" y="3143249"/>
          <a:ext cx="6929486" cy="1857387"/>
        </p:xfrm>
        <a:graphic>
          <a:graphicData uri="http://schemas.openxmlformats.org/drawingml/2006/table">
            <a:tbl>
              <a:tblPr/>
              <a:tblGrid>
                <a:gridCol w="806650"/>
                <a:gridCol w="3185860"/>
                <a:gridCol w="724429"/>
                <a:gridCol w="822946"/>
                <a:gridCol w="1389601"/>
              </a:tblGrid>
              <a:tr h="111443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№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заданий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Критерии,  тематика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Моя оценка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Оценка учителя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Согласованная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оценка: моя и учителя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147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Счет с помощью числовой  прямой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+/+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1477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1Б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………………………….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1071539" y="1000108"/>
          <a:ext cx="7000922" cy="3571901"/>
        </p:xfrm>
        <a:graphic>
          <a:graphicData uri="http://schemas.openxmlformats.org/drawingml/2006/table">
            <a:tbl>
              <a:tblPr/>
              <a:tblGrid>
                <a:gridCol w="788662"/>
                <a:gridCol w="1651195"/>
                <a:gridCol w="1026203"/>
                <a:gridCol w="825597"/>
                <a:gridCol w="1544013"/>
                <a:gridCol w="1165252"/>
              </a:tblGrid>
              <a:tr h="153081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№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заданий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147" marR="681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Критерии,  тематика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147" marR="681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Моя оценка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147" marR="681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Оценка учителя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147" marR="681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Согласованная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оценка: моя и учителя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147" marR="68147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Возможные №№ заданий  для ликвидации проблем и трудностей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147" marR="681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205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1А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147" marR="681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Счет с помощью числовой  прямой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147" marR="681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147" marR="681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+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147" marR="681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+/+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147" marR="681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Из учебника:№ 1,2, 56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Карточки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147" marR="681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205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1Б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147" marR="681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latin typeface="Times New Roman"/>
                          <a:ea typeface="Times New Roman"/>
                          <a:cs typeface="Times New Roman"/>
                        </a:rPr>
                        <a:t>Сравнение чисел с помощью  числовой прямой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147" marR="681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147" marR="681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147" marR="681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Times New Roman"/>
                          <a:ea typeface="Times New Roman"/>
                          <a:cs typeface="Times New Roman"/>
                        </a:rPr>
                        <a:t>+/+</a:t>
                      </a:r>
                      <a:endParaRPr lang="ru-RU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147" marR="681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Из </a:t>
                      </a:r>
                      <a:r>
                        <a:rPr lang="ru-RU" sz="1100" dirty="0" err="1">
                          <a:latin typeface="Times New Roman"/>
                          <a:ea typeface="Times New Roman"/>
                          <a:cs typeface="Times New Roman"/>
                        </a:rPr>
                        <a:t>учебника:№</a:t>
                      </a: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 4,6,7,31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Times New Roman"/>
                          <a:ea typeface="Times New Roman"/>
                          <a:cs typeface="Times New Roman"/>
                        </a:rPr>
                        <a:t>Карточки</a:t>
                      </a:r>
                      <a:endParaRPr lang="ru-RU" sz="12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147" marR="6814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Наши вопросы: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ru-RU" i="1" dirty="0" smtClean="0"/>
              <a:t>Что такое «удобный»способ выполнения задания и как его найти?</a:t>
            </a:r>
            <a:endParaRPr lang="ru-RU" dirty="0" smtClean="0"/>
          </a:p>
          <a:p>
            <a:pPr lvl="0"/>
            <a:r>
              <a:rPr lang="ru-RU" i="1" dirty="0" smtClean="0"/>
              <a:t>Как выполнить арифметическое действие, если мерки разные?</a:t>
            </a:r>
            <a:endParaRPr lang="ru-RU" dirty="0" smtClean="0"/>
          </a:p>
          <a:p>
            <a:pPr lvl="0"/>
            <a:r>
              <a:rPr lang="ru-RU" i="1" dirty="0" smtClean="0"/>
              <a:t>Как измерить величину несколькими мерками и записать результат измерения?</a:t>
            </a:r>
            <a:endParaRPr lang="ru-RU" dirty="0" smtClean="0"/>
          </a:p>
          <a:p>
            <a:pPr lvl="0"/>
            <a:r>
              <a:rPr lang="ru-RU" i="1" dirty="0" smtClean="0"/>
              <a:t>Как построить величину с помощью составной мерки?</a:t>
            </a:r>
            <a:endParaRPr lang="ru-RU" dirty="0" smtClean="0"/>
          </a:p>
          <a:p>
            <a:pPr lvl="0"/>
            <a:r>
              <a:rPr lang="ru-RU" i="1" dirty="0" smtClean="0"/>
              <a:t>Как научиться видеть «ловушки» и  их избегать?</a:t>
            </a:r>
            <a:endParaRPr lang="ru-RU" dirty="0" smtClean="0"/>
          </a:p>
          <a:p>
            <a:pPr lvl="0"/>
            <a:r>
              <a:rPr lang="ru-RU" i="1" dirty="0" smtClean="0"/>
              <a:t>Что такое «уравнение» и что такое «</a:t>
            </a:r>
            <a:r>
              <a:rPr lang="ru-RU" i="1" dirty="0" err="1" smtClean="0"/>
              <a:t>х</a:t>
            </a:r>
            <a:r>
              <a:rPr lang="ru-RU" i="1" dirty="0" smtClean="0"/>
              <a:t>»?</a:t>
            </a:r>
            <a:endParaRPr lang="ru-RU" dirty="0" smtClean="0"/>
          </a:p>
          <a:p>
            <a:pPr lvl="0"/>
            <a:r>
              <a:rPr lang="ru-RU" i="1" dirty="0" smtClean="0"/>
              <a:t>Как научиться переводить словесный текст на математический язык?</a:t>
            </a:r>
            <a:endParaRPr lang="ru-RU" dirty="0" smtClean="0"/>
          </a:p>
          <a:p>
            <a:pPr lvl="0"/>
            <a:r>
              <a:rPr lang="ru-RU" i="1" dirty="0" smtClean="0"/>
              <a:t>Зачем  нужны чертежи к задачам? Как с их помощью научиться решать задачи?</a:t>
            </a:r>
            <a:endParaRPr lang="ru-RU" dirty="0" smtClean="0"/>
          </a:p>
          <a:p>
            <a:pPr lvl="0"/>
            <a:r>
              <a:rPr lang="ru-RU" i="1" dirty="0" smtClean="0"/>
              <a:t>Как складываются и вычитаются большие числа?</a:t>
            </a:r>
            <a:endParaRPr lang="ru-RU" dirty="0" smtClean="0"/>
          </a:p>
          <a:p>
            <a:pPr lvl="0"/>
            <a:r>
              <a:rPr lang="ru-RU" i="1" dirty="0" smtClean="0"/>
              <a:t>Что значит взять по N раз?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49" name="Group 1"/>
          <p:cNvGrpSpPr>
            <a:grpSpLocks/>
          </p:cNvGrpSpPr>
          <p:nvPr/>
        </p:nvGrpSpPr>
        <p:grpSpPr bwMode="auto">
          <a:xfrm>
            <a:off x="1071538" y="1000108"/>
            <a:ext cx="7286676" cy="4500594"/>
            <a:chOff x="1241" y="10393"/>
            <a:chExt cx="9803" cy="5409"/>
          </a:xfrm>
        </p:grpSpPr>
        <p:grpSp>
          <p:nvGrpSpPr>
            <p:cNvPr id="2050" name="Group 2"/>
            <p:cNvGrpSpPr>
              <a:grpSpLocks/>
            </p:cNvGrpSpPr>
            <p:nvPr/>
          </p:nvGrpSpPr>
          <p:grpSpPr bwMode="auto">
            <a:xfrm>
              <a:off x="1241" y="10393"/>
              <a:ext cx="9803" cy="5409"/>
              <a:chOff x="1241" y="10393"/>
              <a:chExt cx="9803" cy="5409"/>
            </a:xfrm>
          </p:grpSpPr>
          <p:grpSp>
            <p:nvGrpSpPr>
              <p:cNvPr id="2051" name="Group 3"/>
              <p:cNvGrpSpPr>
                <a:grpSpLocks/>
              </p:cNvGrpSpPr>
              <p:nvPr/>
            </p:nvGrpSpPr>
            <p:grpSpPr bwMode="auto">
              <a:xfrm>
                <a:off x="1241" y="10393"/>
                <a:ext cx="9803" cy="5409"/>
                <a:chOff x="1241" y="10393"/>
                <a:chExt cx="9803" cy="5409"/>
              </a:xfrm>
            </p:grpSpPr>
            <p:grpSp>
              <p:nvGrpSpPr>
                <p:cNvPr id="2052" name="Group 4"/>
                <p:cNvGrpSpPr>
                  <a:grpSpLocks/>
                </p:cNvGrpSpPr>
                <p:nvPr/>
              </p:nvGrpSpPr>
              <p:grpSpPr bwMode="auto">
                <a:xfrm>
                  <a:off x="1241" y="10393"/>
                  <a:ext cx="9803" cy="5409"/>
                  <a:chOff x="1241" y="10393"/>
                  <a:chExt cx="9803" cy="5409"/>
                </a:xfrm>
              </p:grpSpPr>
              <p:grpSp>
                <p:nvGrpSpPr>
                  <p:cNvPr id="2053" name="Group 5"/>
                  <p:cNvGrpSpPr>
                    <a:grpSpLocks/>
                  </p:cNvGrpSpPr>
                  <p:nvPr/>
                </p:nvGrpSpPr>
                <p:grpSpPr bwMode="auto">
                  <a:xfrm>
                    <a:off x="1241" y="10393"/>
                    <a:ext cx="9803" cy="5409"/>
                    <a:chOff x="933" y="9296"/>
                    <a:chExt cx="9748" cy="5334"/>
                  </a:xfrm>
                </p:grpSpPr>
                <p:grpSp>
                  <p:nvGrpSpPr>
                    <p:cNvPr id="2054" name="Group 6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933" y="9296"/>
                      <a:ext cx="9748" cy="5334"/>
                      <a:chOff x="933" y="9350"/>
                      <a:chExt cx="9748" cy="5334"/>
                    </a:xfrm>
                  </p:grpSpPr>
                  <p:sp>
                    <p:nvSpPr>
                      <p:cNvPr id="2055" name="Rectangle 7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933" y="9350"/>
                        <a:ext cx="9748" cy="5334"/>
                      </a:xfrm>
                      <a:prstGeom prst="rect">
                        <a:avLst/>
                      </a:prstGeom>
                      <a:solidFill>
                        <a:srgbClr val="FFFFFF"/>
                      </a:solidFill>
                      <a:ln w="9525">
                        <a:solidFill>
                          <a:srgbClr val="000000"/>
                        </a:solidFill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ru-RU"/>
                      </a:p>
                    </p:txBody>
                  </p:sp>
                  <p:sp>
                    <p:nvSpPr>
                      <p:cNvPr id="2056" name="AutoShape 8"/>
                      <p:cNvSpPr>
                        <a:spLocks noChangeArrowheads="1"/>
                      </p:cNvSpPr>
                      <p:nvPr/>
                    </p:nvSpPr>
                    <p:spPr bwMode="auto">
                      <a:xfrm>
                        <a:off x="1258" y="9479"/>
                        <a:ext cx="9117" cy="5006"/>
                      </a:xfrm>
                      <a:prstGeom prst="rightArrow">
                        <a:avLst>
                          <a:gd name="adj1" fmla="val 87972"/>
                          <a:gd name="adj2" fmla="val 44282"/>
                        </a:avLst>
                      </a:prstGeom>
                      <a:solidFill>
                        <a:srgbClr val="FFFFFF"/>
                      </a:solidFill>
                      <a:ln w="12700" cap="rnd">
                        <a:solidFill>
                          <a:srgbClr val="0F243E"/>
                        </a:solidFill>
                        <a:prstDash val="sysDot"/>
                        <a:miter lim="800000"/>
                        <a:headEnd/>
                        <a:tailEnd/>
                      </a:ln>
                    </p:spPr>
                    <p:txBody>
                      <a:bodyPr vert="horz" wrap="square" lIns="91440" tIns="45720" rIns="91440" bIns="45720" numCol="1" anchor="t" anchorCtr="0" compatLnSpc="1">
                        <a:prstTxWarp prst="textNoShape">
                          <a:avLst/>
                        </a:prstTxWarp>
                      </a:bodyPr>
                      <a:lstStyle/>
                      <a:p>
                        <a:endParaRPr lang="ru-RU"/>
                      </a:p>
                    </p:txBody>
                  </p:sp>
                </p:grpSp>
                <p:grpSp>
                  <p:nvGrpSpPr>
                    <p:cNvPr id="2057" name="Group 9"/>
                    <p:cNvGrpSpPr>
                      <a:grpSpLocks/>
                    </p:cNvGrpSpPr>
                    <p:nvPr/>
                  </p:nvGrpSpPr>
                  <p:grpSpPr bwMode="auto">
                    <a:xfrm>
                      <a:off x="1367" y="9826"/>
                      <a:ext cx="7334" cy="4098"/>
                      <a:chOff x="1258" y="3589"/>
                      <a:chExt cx="7334" cy="4098"/>
                    </a:xfrm>
                  </p:grpSpPr>
                  <p:grpSp>
                    <p:nvGrpSpPr>
                      <p:cNvPr id="2058" name="Group 10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2836" y="3943"/>
                        <a:ext cx="5756" cy="3456"/>
                        <a:chOff x="2836" y="3943"/>
                        <a:chExt cx="5756" cy="3456"/>
                      </a:xfrm>
                    </p:grpSpPr>
                    <p:cxnSp>
                      <p:nvCxnSpPr>
                        <p:cNvPr id="2059" name="AutoShape 11"/>
                        <p:cNvCxnSpPr>
                          <a:cxnSpLocks noChangeShapeType="1"/>
                        </p:cNvCxnSpPr>
                        <p:nvPr/>
                      </p:nvCxnSpPr>
                      <p:spPr bwMode="auto">
                        <a:xfrm>
                          <a:off x="3076" y="7399"/>
                          <a:ext cx="5516" cy="0"/>
                        </a:xfrm>
                        <a:prstGeom prst="straightConnector1">
                          <a:avLst/>
                        </a:prstGeom>
                        <a:noFill/>
                        <a:ln w="76200">
                          <a:solidFill>
                            <a:srgbClr val="0070C0"/>
                          </a:solidFill>
                          <a:prstDash val="sysDot"/>
                          <a:round/>
                          <a:headEnd/>
                          <a:tailEnd type="triangle" w="med" len="med"/>
                        </a:ln>
                        <a:effectLst/>
                      </p:spPr>
                    </p:cxnSp>
                    <p:cxnSp>
                      <p:nvCxnSpPr>
                        <p:cNvPr id="2060" name="AutoShape 12"/>
                        <p:cNvCxnSpPr>
                          <a:cxnSpLocks noChangeShapeType="1"/>
                        </p:cNvCxnSpPr>
                        <p:nvPr/>
                      </p:nvCxnSpPr>
                      <p:spPr bwMode="auto">
                        <a:xfrm>
                          <a:off x="2836" y="3943"/>
                          <a:ext cx="5621" cy="0"/>
                        </a:xfrm>
                        <a:prstGeom prst="straightConnector1">
                          <a:avLst/>
                        </a:prstGeom>
                        <a:noFill/>
                        <a:ln w="76200">
                          <a:solidFill>
                            <a:srgbClr val="0070C0"/>
                          </a:solidFill>
                          <a:prstDash val="sysDot"/>
                          <a:round/>
                          <a:headEnd/>
                          <a:tailEnd type="triangle" w="med" len="med"/>
                        </a:ln>
                      </p:spPr>
                    </p:cxnSp>
                    <p:cxnSp>
                      <p:nvCxnSpPr>
                        <p:cNvPr id="2061" name="AutoShape 13"/>
                        <p:cNvCxnSpPr>
                          <a:cxnSpLocks noChangeShapeType="1"/>
                        </p:cNvCxnSpPr>
                        <p:nvPr/>
                      </p:nvCxnSpPr>
                      <p:spPr bwMode="auto">
                        <a:xfrm>
                          <a:off x="3076" y="5118"/>
                          <a:ext cx="5516" cy="0"/>
                        </a:xfrm>
                        <a:prstGeom prst="straightConnector1">
                          <a:avLst/>
                        </a:prstGeom>
                        <a:noFill/>
                        <a:ln w="76200">
                          <a:solidFill>
                            <a:srgbClr val="C00000"/>
                          </a:solidFill>
                          <a:prstDash val="sysDot"/>
                          <a:round/>
                          <a:headEnd/>
                          <a:tailEnd type="triangle" w="med" len="med"/>
                        </a:ln>
                      </p:spPr>
                    </p:cxnSp>
                    <p:cxnSp>
                      <p:nvCxnSpPr>
                        <p:cNvPr id="2062" name="AutoShape 14"/>
                        <p:cNvCxnSpPr>
                          <a:cxnSpLocks noChangeShapeType="1"/>
                        </p:cNvCxnSpPr>
                        <p:nvPr/>
                      </p:nvCxnSpPr>
                      <p:spPr bwMode="auto">
                        <a:xfrm>
                          <a:off x="3076" y="6247"/>
                          <a:ext cx="5516" cy="0"/>
                        </a:xfrm>
                        <a:prstGeom prst="straightConnector1">
                          <a:avLst/>
                        </a:prstGeom>
                        <a:noFill/>
                        <a:ln w="76200">
                          <a:solidFill>
                            <a:srgbClr val="0070C0"/>
                          </a:solidFill>
                          <a:prstDash val="sysDot"/>
                          <a:round/>
                          <a:headEnd/>
                          <a:tailEnd type="triangle" w="med" len="med"/>
                        </a:ln>
                        <a:effectLst/>
                      </p:spPr>
                    </p:cxnSp>
                  </p:grpSp>
                  <p:grpSp>
                    <p:nvGrpSpPr>
                      <p:cNvPr id="2063" name="Group 15"/>
                      <p:cNvGrpSpPr>
                        <a:grpSpLocks/>
                      </p:cNvGrpSpPr>
                      <p:nvPr/>
                    </p:nvGrpSpPr>
                    <p:grpSpPr bwMode="auto">
                      <a:xfrm>
                        <a:off x="1258" y="3589"/>
                        <a:ext cx="6185" cy="4098"/>
                        <a:chOff x="1258" y="3589"/>
                        <a:chExt cx="6185" cy="4098"/>
                      </a:xfrm>
                    </p:grpSpPr>
                    <p:sp>
                      <p:nvSpPr>
                        <p:cNvPr id="2064" name="Text Box 16"/>
                        <p:cNvSpPr txBox="1">
                          <a:spLocks noChangeArrowheads="1"/>
                        </p:cNvSpPr>
                        <p:nvPr/>
                      </p:nvSpPr>
                      <p:spPr bwMode="auto">
                        <a:xfrm>
                          <a:off x="4275" y="5439"/>
                          <a:ext cx="3168" cy="505"/>
                        </a:xfrm>
                        <a:prstGeom prst="rect">
                          <a:avLst/>
                        </a:prstGeom>
                        <a:solidFill>
                          <a:srgbClr val="FFFFFF"/>
                        </a:solidFill>
                        <a:ln w="9525">
                          <a:noFill/>
                          <a:miter lim="800000"/>
                          <a:headEnd/>
                          <a:tailEnd/>
                        </a:ln>
                      </p:spPr>
                      <p:txBody>
                        <a:bodyPr vert="horz" wrap="square" lIns="91440" tIns="45720" rIns="91440" bIns="45720" numCol="1" anchor="t" anchorCtr="0" compatLnSpc="1">
                          <a:prstTxWarp prst="textNoShape">
                            <a:avLst/>
                          </a:prstTxWarp>
                        </a:bodyPr>
                        <a:lstStyle/>
                        <a:p>
                          <a:pPr marL="0" marR="0" lvl="0" indent="0" algn="ctr" defTabSz="914400" rtl="0" eaLnBrk="1" fontAlgn="base" latinLnBrk="0" hangingPunct="1">
                            <a:lnSpc>
                              <a:spcPct val="100000"/>
                            </a:lnSpc>
                            <a:spcBef>
                              <a:spcPct val="0"/>
                            </a:spcBef>
                            <a:spcAft>
                              <a:spcPts val="1200"/>
                            </a:spcAft>
                            <a:buClrTx/>
                            <a:buSzTx/>
                            <a:buFontTx/>
                            <a:buNone/>
                            <a:tabLst/>
                          </a:pPr>
                          <a:r>
                            <a:rPr kumimoji="0" lang="ru-RU" sz="1100" b="0" i="0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Calibri" pitchFamily="34" charset="0"/>
                            </a:rPr>
                            <a:t>Инструменты и способы</a:t>
                          </a:r>
                          <a:endParaRPr kumimoji="0" lang="ru-RU" sz="1800" b="0" i="0" u="none" strike="noStrike" cap="none" normalizeH="0" baseline="0" smtClean="0">
                            <a:ln>
                              <a:noFill/>
                            </a:ln>
                            <a:solidFill>
                              <a:schemeClr val="tx1"/>
                            </a:solidFill>
                            <a:effectLst/>
                            <a:latin typeface="Arial" pitchFamily="34" charset="0"/>
                          </a:endParaRPr>
                        </a:p>
                      </p:txBody>
                    </p:sp>
                    <p:grpSp>
                      <p:nvGrpSpPr>
                        <p:cNvPr id="2065" name="Group 17"/>
                        <p:cNvGrpSpPr>
                          <a:grpSpLocks/>
                        </p:cNvGrpSpPr>
                        <p:nvPr/>
                      </p:nvGrpSpPr>
                      <p:grpSpPr bwMode="auto">
                        <a:xfrm>
                          <a:off x="1258" y="3589"/>
                          <a:ext cx="2520" cy="4098"/>
                          <a:chOff x="1258" y="3589"/>
                          <a:chExt cx="2520" cy="4098"/>
                        </a:xfrm>
                      </p:grpSpPr>
                      <p:sp>
                        <p:nvSpPr>
                          <p:cNvPr id="2066" name="Text Box 18"/>
                          <p:cNvSpPr txBox="1"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258" y="5871"/>
                            <a:ext cx="2520" cy="720"/>
                          </a:xfrm>
                          <a:prstGeom prst="rect">
                            <a:avLst/>
                          </a:prstGeom>
                          <a:solidFill>
                            <a:srgbClr val="E5DFEC"/>
                          </a:solidFill>
                          <a:ln w="9525" algn="ctr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:ln>
                          <a:effectLst/>
                        </p:spPr>
                        <p:txBody>
                          <a:bodyPr vert="horz" wrap="square" lIns="91440" tIns="45720" rIns="91440" bIns="45720" numCol="1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14400" rtl="0" eaLnBrk="1" fontAlgn="base" latinLnBrk="0" hangingPunct="1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ts val="120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</a:pPr>
                            <a:r>
                              <a:rPr kumimoji="0" lang="ru-RU" sz="1100" b="0" i="0" u="none" strike="noStrike" cap="none" normalizeH="0" baseline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latin typeface="Calibri" pitchFamily="34" charset="0"/>
                              </a:rPr>
                              <a:t>Задачи</a:t>
                            </a:r>
                            <a:endParaRPr kumimoji="0" lang="ru-RU" sz="1800" b="0" i="0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pitchFamily="34" charset="0"/>
                            </a:endParaRPr>
                          </a:p>
                        </p:txBody>
                      </p:sp>
                      <p:sp>
                        <p:nvSpPr>
                          <p:cNvPr id="2067" name="Text Box 19"/>
                          <p:cNvSpPr txBox="1"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258" y="3589"/>
                            <a:ext cx="2520" cy="720"/>
                          </a:xfrm>
                          <a:prstGeom prst="rect">
                            <a:avLst/>
                          </a:prstGeom>
                          <a:solidFill>
                            <a:srgbClr val="E5DFEC"/>
                          </a:solidFill>
                          <a:ln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:ln>
                        </p:spPr>
                        <p:txBody>
                          <a:bodyPr vert="horz" wrap="square" lIns="91440" tIns="45720" rIns="91440" bIns="45720" numCol="1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14400" rtl="0" eaLnBrk="1" fontAlgn="base" latinLnBrk="0" hangingPunct="1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ts val="120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</a:pPr>
                            <a:r>
                              <a:rPr kumimoji="0" lang="ru-RU" sz="1100" b="0" i="0" u="none" strike="noStrike" cap="none" normalizeH="0" baseline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latin typeface="Calibri" pitchFamily="34" charset="0"/>
                              </a:rPr>
                              <a:t>Счет (сложение и вычитание чисел)</a:t>
                            </a:r>
                            <a:endParaRPr kumimoji="0" lang="ru-RU" sz="1800" b="0" i="0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pitchFamily="34" charset="0"/>
                            </a:endParaRPr>
                          </a:p>
                        </p:txBody>
                      </p:sp>
                      <p:sp>
                        <p:nvSpPr>
                          <p:cNvPr id="2068" name="Text Box 20"/>
                          <p:cNvSpPr txBox="1"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258" y="4719"/>
                            <a:ext cx="2520" cy="720"/>
                          </a:xfrm>
                          <a:prstGeom prst="rect">
                            <a:avLst/>
                          </a:prstGeom>
                          <a:solidFill>
                            <a:srgbClr val="E5DFEC"/>
                          </a:solidFill>
                          <a:ln w="9525" algn="ctr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:ln>
                          <a:effectLst/>
                        </p:spPr>
                        <p:txBody>
                          <a:bodyPr vert="horz" wrap="square" lIns="91440" tIns="45720" rIns="91440" bIns="45720" numCol="1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14400" rtl="0" eaLnBrk="1" fontAlgn="base" latinLnBrk="0" hangingPunct="1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ts val="120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</a:pPr>
                            <a:r>
                              <a:rPr kumimoji="0" lang="ru-RU" sz="1100" b="0" i="0" u="none" strike="noStrike" cap="none" normalizeH="0" baseline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latin typeface="Calibri" pitchFamily="34" charset="0"/>
                              </a:rPr>
                              <a:t>Построение и измерение величин</a:t>
                            </a:r>
                            <a:endParaRPr kumimoji="0" lang="ru-RU" sz="1800" b="0" i="0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pitchFamily="34" charset="0"/>
                            </a:endParaRPr>
                          </a:p>
                        </p:txBody>
                      </p:sp>
                      <p:sp>
                        <p:nvSpPr>
                          <p:cNvPr id="2069" name="Text Box 21"/>
                          <p:cNvSpPr txBox="1">
                            <a:spLocks noChangeArrowheads="1"/>
                          </p:cNvSpPr>
                          <p:nvPr/>
                        </p:nvSpPr>
                        <p:spPr bwMode="auto">
                          <a:xfrm>
                            <a:off x="1258" y="6967"/>
                            <a:ext cx="2520" cy="720"/>
                          </a:xfrm>
                          <a:prstGeom prst="rect">
                            <a:avLst/>
                          </a:prstGeom>
                          <a:solidFill>
                            <a:srgbClr val="E5DFEC"/>
                          </a:solidFill>
                          <a:ln w="9525" algn="ctr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:ln>
                          <a:effectLst/>
                        </p:spPr>
                        <p:txBody>
                          <a:bodyPr vert="horz" wrap="square" lIns="91440" tIns="45720" rIns="91440" bIns="45720" numCol="1" anchor="t" anchorCtr="0" compatLnSpc="1">
                            <a:prstTxWarp prst="textNoShape">
                              <a:avLst/>
                            </a:prstTxWarp>
                          </a:bodyPr>
                          <a:lstStyle/>
                          <a:p>
                            <a:pPr marL="0" marR="0" lvl="0" indent="0" algn="ctr" defTabSz="914400" rtl="0" eaLnBrk="1" fontAlgn="base" latinLnBrk="0" hangingPunct="1">
                              <a:lnSpc>
                                <a:spcPct val="100000"/>
                              </a:lnSpc>
                              <a:spcBef>
                                <a:spcPct val="0"/>
                              </a:spcBef>
                              <a:spcAft>
                                <a:spcPts val="1200"/>
                              </a:spcAft>
                              <a:buClrTx/>
                              <a:buSzTx/>
                              <a:buFontTx/>
                              <a:buNone/>
                              <a:tabLst/>
                            </a:pPr>
                            <a:r>
                              <a:rPr kumimoji="0" lang="ru-RU" sz="1100" b="0" i="0" u="none" strike="noStrike" cap="none" normalizeH="0" baseline="0" smtClean="0">
                                <a:ln>
                                  <a:noFill/>
                                </a:ln>
                                <a:solidFill>
                                  <a:schemeClr val="tx1"/>
                                </a:solidFill>
                                <a:effectLst/>
                                <a:latin typeface="Calibri" pitchFamily="34" charset="0"/>
                              </a:rPr>
                              <a:t>Геометрический материал</a:t>
                            </a:r>
                            <a:endParaRPr kumimoji="0" lang="ru-RU" sz="1800" b="0" i="0" u="none" strike="noStrike" cap="none" normalizeH="0" baseline="0" smtClean="0">
                              <a:ln>
                                <a:noFill/>
                              </a:ln>
                              <a:solidFill>
                                <a:schemeClr val="tx1"/>
                              </a:solidFill>
                              <a:effectLst/>
                              <a:latin typeface="Arial" pitchFamily="34" charset="0"/>
                            </a:endParaRPr>
                          </a:p>
                        </p:txBody>
                      </p:sp>
                    </p:grpSp>
                  </p:grpSp>
                </p:grpSp>
              </p:grpSp>
              <p:sp>
                <p:nvSpPr>
                  <p:cNvPr id="2070" name="Oval 22"/>
                  <p:cNvSpPr>
                    <a:spLocks noChangeArrowheads="1"/>
                  </p:cNvSpPr>
                  <p:nvPr/>
                </p:nvSpPr>
                <p:spPr bwMode="auto">
                  <a:xfrm>
                    <a:off x="4423" y="11109"/>
                    <a:ext cx="200" cy="386"/>
                  </a:xfrm>
                  <a:prstGeom prst="ellipse">
                    <a:avLst/>
                  </a:prstGeom>
                  <a:solidFill>
                    <a:srgbClr val="0070C0"/>
                  </a:solidFill>
                  <a:ln w="9525">
                    <a:solidFill>
                      <a:srgbClr val="0070C0"/>
                    </a:solidFill>
                    <a:round/>
                    <a:headEnd/>
                    <a:tailEnd/>
                  </a:ln>
                </p:spPr>
                <p:txBody>
                  <a:bodyPr vert="horz" wrap="square" lIns="91440" tIns="45720" rIns="91440" bIns="45720" numCol="1" anchor="t" anchorCtr="0" compatLnSpc="1">
                    <a:prstTxWarp prst="textNoShape">
                      <a:avLst/>
                    </a:prstTxWarp>
                  </a:bodyPr>
                  <a:lstStyle/>
                  <a:p>
                    <a:endParaRPr lang="ru-RU"/>
                  </a:p>
                </p:txBody>
              </p:sp>
            </p:grpSp>
            <p:sp>
              <p:nvSpPr>
                <p:cNvPr id="2071" name="Oval 23"/>
                <p:cNvSpPr>
                  <a:spLocks noChangeArrowheads="1"/>
                </p:cNvSpPr>
                <p:nvPr/>
              </p:nvSpPr>
              <p:spPr bwMode="auto">
                <a:xfrm>
                  <a:off x="4423" y="13449"/>
                  <a:ext cx="200" cy="386"/>
                </a:xfrm>
                <a:prstGeom prst="ellipse">
                  <a:avLst/>
                </a:prstGeom>
                <a:solidFill>
                  <a:srgbClr val="0070C0"/>
                </a:solidFill>
                <a:ln w="9525">
                  <a:solidFill>
                    <a:srgbClr val="0070C0"/>
                  </a:solidFill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ru-RU"/>
                </a:p>
              </p:txBody>
            </p:sp>
          </p:grpSp>
          <p:sp>
            <p:nvSpPr>
              <p:cNvPr id="2072" name="Oval 24"/>
              <p:cNvSpPr>
                <a:spLocks noChangeArrowheads="1"/>
              </p:cNvSpPr>
              <p:nvPr/>
            </p:nvSpPr>
            <p:spPr bwMode="auto">
              <a:xfrm>
                <a:off x="4711" y="14600"/>
                <a:ext cx="200" cy="386"/>
              </a:xfrm>
              <a:prstGeom prst="ellipse">
                <a:avLst/>
              </a:prstGeom>
              <a:solidFill>
                <a:srgbClr val="0070C0"/>
              </a:solidFill>
              <a:ln w="9525">
                <a:solidFill>
                  <a:srgbClr val="0070C0"/>
                </a:solidFill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ru-RU"/>
              </a:p>
            </p:txBody>
          </p:sp>
        </p:grpSp>
        <p:sp>
          <p:nvSpPr>
            <p:cNvPr id="2073" name="Oval 25"/>
            <p:cNvSpPr>
              <a:spLocks noChangeArrowheads="1"/>
            </p:cNvSpPr>
            <p:nvPr/>
          </p:nvSpPr>
          <p:spPr bwMode="auto">
            <a:xfrm>
              <a:off x="4423" y="12299"/>
              <a:ext cx="200" cy="386"/>
            </a:xfrm>
            <a:prstGeom prst="ellipse">
              <a:avLst/>
            </a:prstGeom>
            <a:solidFill>
              <a:srgbClr val="C00000"/>
            </a:solidFill>
            <a:ln w="9525">
              <a:solidFill>
                <a:srgbClr val="C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0741688"/>
              </p:ext>
            </p:extLst>
          </p:nvPr>
        </p:nvGraphicFramePr>
        <p:xfrm>
          <a:off x="2285984" y="642918"/>
          <a:ext cx="4504720" cy="5440680"/>
        </p:xfrm>
        <a:graphic>
          <a:graphicData uri="http://schemas.openxmlformats.org/drawingml/2006/table">
            <a:tbl>
              <a:tblPr/>
              <a:tblGrid>
                <a:gridCol w="4504720"/>
              </a:tblGrid>
              <a:tr h="521497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latin typeface="Times New Roman"/>
                          <a:ea typeface="Times New Roman"/>
                          <a:cs typeface="Times New Roman"/>
                        </a:rPr>
                        <a:t>Как я выполнял (а) самостоятельную работу №1</a:t>
                      </a:r>
                      <a:endParaRPr lang="ru-RU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Ф.И._____________________________________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  <a:cs typeface="Times New Roman"/>
                        </a:rPr>
                        <a:t>Я </a:t>
                      </a:r>
                      <a:r>
                        <a:rPr lang="ru-RU" sz="1400" smtClean="0">
                          <a:latin typeface="Times New Roman"/>
                          <a:ea typeface="Times New Roman"/>
                          <a:cs typeface="Times New Roman"/>
                        </a:rPr>
                        <a:t>сделал(а</a:t>
                      </a: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) __________ карточек, ________ номеров.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На это у меня ушло _________ дней. Каждый день я выполнял (а) по __________ заданий. 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Самыми интересными были задания и карточки с №№  _______________________________________________, потому что _____________________________________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_______________________________________________.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Самыми трудными № ____________________________.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Я не уверен (а), что правильно выполнил(а) задания №__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_____________________.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На оценку я хотел(а) бы предъявить №_______________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_______________________________________________.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Считаю, что с помощью самостоятельной работы №1, я смог(а) _________________________________________</a:t>
                      </a: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  <a:cs typeface="Times New Roman"/>
                        </a:rPr>
                        <a:t>________________________________________________</a:t>
                      </a:r>
                    </a:p>
                  </a:txBody>
                  <a:tcPr marL="59765" marR="5976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15</TotalTime>
  <Words>352</Words>
  <Application>Microsoft Office PowerPoint</Application>
  <PresentationFormat>Экран (4:3)</PresentationFormat>
  <Paragraphs>80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Открытая</vt:lpstr>
      <vt:lpstr>Технология организации действий контроля и оценки на уроках математики в «фазе запуска»</vt:lpstr>
      <vt:lpstr>Презентация PowerPoint</vt:lpstr>
      <vt:lpstr>Презентация PowerPoint</vt:lpstr>
      <vt:lpstr>Презентация PowerPoint</vt:lpstr>
      <vt:lpstr>Наши вопросы: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Технология организации действий контроля и оценки на уроках математики в «фазе запуска»</dc:title>
  <cp:lastModifiedBy>User</cp:lastModifiedBy>
  <cp:revision>6</cp:revision>
  <dcterms:modified xsi:type="dcterms:W3CDTF">2018-11-07T12:25:12Z</dcterms:modified>
</cp:coreProperties>
</file>